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94" r:id="rId2"/>
    <p:sldId id="305" r:id="rId3"/>
    <p:sldId id="307" r:id="rId4"/>
    <p:sldId id="299" r:id="rId5"/>
    <p:sldId id="300" r:id="rId6"/>
    <p:sldId id="298" r:id="rId7"/>
    <p:sldId id="315" r:id="rId8"/>
    <p:sldId id="324" r:id="rId9"/>
    <p:sldId id="289" r:id="rId10"/>
    <p:sldId id="271" r:id="rId11"/>
    <p:sldId id="322" r:id="rId12"/>
    <p:sldId id="321" r:id="rId13"/>
    <p:sldId id="306" r:id="rId14"/>
    <p:sldId id="323" r:id="rId15"/>
    <p:sldId id="309" r:id="rId16"/>
    <p:sldId id="29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310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287454-7EDA-45CF-8C18-F1D272E0F43D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1149966-A34C-41DE-9B1F-40EBF3593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28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1A948-604D-4C53-8D97-59E29B85DA5A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D35BB-48E3-42C3-A139-34AE8959A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8447C-7E63-4837-A801-1C83336E879C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BAAC2-C1AF-4D36-9CDB-33F0EC5D2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C3A23-D8C8-418E-9792-EC3B2B1A6603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DB1E-3212-400C-BAA1-082A351D3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8F40A-8195-4169-99D2-030E777683BB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7D2D-8D40-47C6-B0B0-3C5ABE802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EE3C2-C54B-4339-A775-15C63F437B4B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2E529-472D-4525-BDA0-3DE5509A5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004EC-34E2-461E-8F05-9DCC0506D194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B92C1-C4D6-4569-9B5F-33434F8F3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ABE11-AF6A-467A-B6A4-7CEF294276EB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34333-942A-45D5-9436-B946DFFB8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66380-8B36-4AE9-BF8A-7D2B89CE1358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5CFD9-8DB0-4E8A-9163-2B1B0CBC2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A72DA-C437-4AB7-B75D-AFD78ADCA874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A1D2B-381E-4B1B-987C-06A28139C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FD7B5-1ECD-48D5-81BC-2352DDB62530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36C5B-930E-4981-AAAA-16521720D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4F1A5-C571-4C6D-A788-AA2C1C5D9CC1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3BEB8-6478-4B3C-971D-35B4D0840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586B73-3EE7-41F0-8B89-E9126A1352BC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570A5A-BE25-4291-8CD0-1AABA94F9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portacadem.ru/" TargetMode="External"/><Relationship Id="rId4" Type="http://schemas.openxmlformats.org/officeDocument/2006/relationships/hyperlink" Target="mailto:pk@sportacadem.r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6" descr="Стилеобразующий элемент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9550"/>
            <a:ext cx="9144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Рисунок 5" descr="Лого горизонт.png"/>
          <p:cNvPicPr>
            <a:picLocks noChangeAspect="1"/>
          </p:cNvPicPr>
          <p:nvPr/>
        </p:nvPicPr>
        <p:blipFill>
          <a:blip r:embed="rId3"/>
          <a:srcRect b="39999"/>
          <a:stretch>
            <a:fillRect/>
          </a:stretch>
        </p:blipFill>
        <p:spPr bwMode="auto">
          <a:xfrm>
            <a:off x="0" y="0"/>
            <a:ext cx="3044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196751"/>
            <a:ext cx="8206680" cy="4464497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ru-RU" sz="3200" b="1" dirty="0" smtClean="0">
                <a:latin typeface="Times New Roman" pitchFamily="18" charset="0"/>
              </a:rPr>
              <a:t>Федеральное государственное бюджетное образовательное учреждение  </a:t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</a:rPr>
              <a:t>высшего </a:t>
            </a:r>
            <a:r>
              <a:rPr lang="ru-RU" sz="3200" b="1" dirty="0" smtClean="0">
                <a:latin typeface="Times New Roman" pitchFamily="18" charset="0"/>
              </a:rPr>
              <a:t>образования</a:t>
            </a:r>
            <a:r>
              <a:rPr lang="ru-RU" sz="3200" b="1" dirty="0" smtClean="0">
                <a:latin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«ПОВОЛЖСКАЯ ГОСУДАРСТВЕННАЯ АКАДЕМИЯ ФИЗИЧЕСКОЙ КУЛЬТУРЫ, СПОРТА И ТУРИЗМА»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</a:rPr>
              <a:t>(ФГБОУ </a:t>
            </a:r>
            <a:r>
              <a:rPr lang="ru-RU" sz="3200" b="1" dirty="0" smtClean="0">
                <a:latin typeface="Times New Roman" pitchFamily="18" charset="0"/>
              </a:rPr>
              <a:t>ВО </a:t>
            </a:r>
            <a:r>
              <a:rPr lang="ru-RU" sz="3200" b="1" dirty="0" smtClean="0">
                <a:latin typeface="Times New Roman" pitchFamily="18" charset="0"/>
              </a:rPr>
              <a:t>«Поволжская ГАФКСиТ»)</a:t>
            </a:r>
            <a:endParaRPr lang="ru-RU" sz="32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6" descr="Стилеобразующий элемент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9550"/>
            <a:ext cx="9144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7" y="1052736"/>
            <a:ext cx="8429625" cy="482441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БАКАЛАВРИАТ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90000"/>
              </a:lnSpc>
              <a:spcBef>
                <a:spcPts val="0"/>
              </a:spcBef>
            </a:pPr>
            <a:r>
              <a:rPr lang="ru-RU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Очная </a:t>
            </a:r>
            <a:r>
              <a:rPr lang="ru-RU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обучения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Направления подготовки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4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Туризм (15 бюджетных мест)</a:t>
            </a:r>
          </a:p>
          <a:p>
            <a:pPr marL="457200" indent="-457200" algn="l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Гостиничное дело (15 бюджетных мест)</a:t>
            </a:r>
          </a:p>
          <a:p>
            <a:pPr marL="457200" indent="-457200" algn="l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ru-RU" sz="41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ВСТУПИТЕЛЬНЫЕ ИСПЫТАНИЯ: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ru-RU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eaLnBrk="1" hangingPunct="1">
              <a:lnSpc>
                <a:spcPct val="80000"/>
              </a:lnSpc>
              <a:buFontTx/>
              <a:buAutoNum type="arabicPeriod"/>
            </a:pPr>
            <a:r>
              <a:rPr lang="ru-RU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 язык (ЕГЭ, </a:t>
            </a: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минимум - 36 баллов</a:t>
            </a:r>
            <a:r>
              <a:rPr lang="ru-RU" sz="3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 algn="l" eaLnBrk="1" hangingPunct="1">
              <a:lnSpc>
                <a:spcPct val="80000"/>
              </a:lnSpc>
              <a:buFontTx/>
              <a:buAutoNum type="arabicPeriod"/>
            </a:pPr>
            <a:r>
              <a:rPr lang="ru-RU" sz="3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История (ЕГЭ, </a:t>
            </a: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минимум - </a:t>
            </a:r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32 балла</a:t>
            </a:r>
            <a:r>
              <a:rPr lang="ru-RU" sz="3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 algn="l" eaLnBrk="1" hangingPunct="1">
              <a:lnSpc>
                <a:spcPct val="80000"/>
              </a:lnSpc>
              <a:buFontTx/>
              <a:buAutoNum type="arabicPeriod"/>
            </a:pPr>
            <a:r>
              <a:rPr lang="ru-RU" sz="3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Обществознание (ЕГЭ, </a:t>
            </a: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минимум - </a:t>
            </a:r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42 балла</a:t>
            </a:r>
            <a:r>
              <a:rPr lang="ru-RU" sz="3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ru-RU" i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0483" name="Рисунок 5" descr="Лого горизонт.png"/>
          <p:cNvPicPr>
            <a:picLocks noChangeAspect="1"/>
          </p:cNvPicPr>
          <p:nvPr/>
        </p:nvPicPr>
        <p:blipFill>
          <a:blip r:embed="rId3"/>
          <a:srcRect b="39999"/>
          <a:stretch>
            <a:fillRect/>
          </a:stretch>
        </p:blipFill>
        <p:spPr bwMode="auto">
          <a:xfrm>
            <a:off x="0" y="14426"/>
            <a:ext cx="3044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 descr="Стилеобразующий элемент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76662"/>
            <a:ext cx="91440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4256" y="814142"/>
            <a:ext cx="6172200" cy="630070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индивидуальных достижений при поступлении по программам бакалавриата</a:t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1" y="3429000"/>
            <a:ext cx="3541460" cy="22322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направления      подготовки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«Сервис»                     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«Туризм»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«Менеджмент»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«Гостиничное дело»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1723" y="3262826"/>
            <a:ext cx="4610757" cy="3406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наличие статуса чемпиона и призера Олимпийских игр,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игр, чемпиона мира, чемпиона Европы, победителя первенства мира, первенства Европы по видам спорта, включенным в программы Олимпийских игр,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игр, наличие золотого значка отличия, полученного за результаты сдачи норм Всероссийского физкультурного комплекса «Готов к труду и обороне»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+ 5 баллов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5" descr="Лого горизонт.png"/>
          <p:cNvPicPr>
            <a:picLocks noChangeAspect="1"/>
          </p:cNvPicPr>
          <p:nvPr/>
        </p:nvPicPr>
        <p:blipFill>
          <a:blip r:embed="rId3"/>
          <a:srcRect b="39999"/>
          <a:stretch>
            <a:fillRect/>
          </a:stretch>
        </p:blipFill>
        <p:spPr bwMode="auto">
          <a:xfrm>
            <a:off x="467544" y="257836"/>
            <a:ext cx="2283619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5" y="1564842"/>
            <a:ext cx="8136904" cy="200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аттестата о среднем общем образовании с отличием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+ 5 баллов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и призеры олимпиад по физической культуре в 2015-2016 учебном году,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ВПО «Поволжская ГАФКСиТ», - при поступлении на обучение по направлениям подготовки в области физической культуры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+ 5 баллов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50" dirty="0"/>
          </a:p>
        </p:txBody>
      </p:sp>
    </p:spTree>
    <p:extLst>
      <p:ext uri="{BB962C8B-B14F-4D97-AF65-F5344CB8AC3E}">
        <p14:creationId xmlns:p14="http://schemas.microsoft.com/office/powerpoint/2010/main" val="343675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Лого горизонт.png"/>
          <p:cNvPicPr>
            <a:picLocks noChangeAspect="1"/>
          </p:cNvPicPr>
          <p:nvPr/>
        </p:nvPicPr>
        <p:blipFill>
          <a:blip r:embed="rId2"/>
          <a:srcRect b="39999"/>
          <a:stretch>
            <a:fillRect/>
          </a:stretch>
        </p:blipFill>
        <p:spPr bwMode="auto">
          <a:xfrm>
            <a:off x="611560" y="419064"/>
            <a:ext cx="244827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6" descr="Стилеобразующий элемент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76662"/>
            <a:ext cx="91440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1268760"/>
            <a:ext cx="7848872" cy="3804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МАГИСТРАТУРА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Направление подготовки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75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(60 бюджетных мест)</a:t>
            </a:r>
            <a:endParaRPr lang="ru-RU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ВСТУПИТЕЛЬНОЕ ИСПЫТАНИЕ: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Теория и методика физической культуры - письменное тестирование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Направление подготовки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(40 бюджетных мест)</a:t>
            </a:r>
            <a:endParaRPr lang="ru-RU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ВСТУПИТЕЛЬНОЕ ИСПЫТАНИЕ: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3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Теория спорта - письменное тестирование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97460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6" descr="Стилеобразующий элемент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9550"/>
            <a:ext cx="9144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Рисунок 5" descr="Лого горизонт.png"/>
          <p:cNvPicPr>
            <a:picLocks noChangeAspect="1"/>
          </p:cNvPicPr>
          <p:nvPr/>
        </p:nvPicPr>
        <p:blipFill>
          <a:blip r:embed="rId3"/>
          <a:srcRect b="39999"/>
          <a:stretch>
            <a:fillRect/>
          </a:stretch>
        </p:blipFill>
        <p:spPr bwMode="auto">
          <a:xfrm>
            <a:off x="5671" y="0"/>
            <a:ext cx="3044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Содержимое 2"/>
          <p:cNvSpPr txBox="1">
            <a:spLocks/>
          </p:cNvSpPr>
          <p:nvPr/>
        </p:nvSpPr>
        <p:spPr bwMode="auto">
          <a:xfrm>
            <a:off x="251520" y="515532"/>
            <a:ext cx="8712968" cy="60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000" b="1" u="sng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ru-RU" sz="2300" b="1" u="sng" dirty="0" smtClean="0">
                <a:solidFill>
                  <a:srgbClr val="FF0000"/>
                </a:solidFill>
                <a:latin typeface="Times New Roman" pitchFamily="18" charset="0"/>
              </a:rPr>
              <a:t>При </a:t>
            </a:r>
            <a:r>
              <a:rPr lang="ru-RU" sz="2300" b="1" u="sng" dirty="0">
                <a:solidFill>
                  <a:srgbClr val="FF0000"/>
                </a:solidFill>
                <a:latin typeface="Times New Roman" pitchFamily="18" charset="0"/>
              </a:rPr>
              <a:t>поступлении необходимо предоставить: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300" b="1" i="1" dirty="0">
                <a:latin typeface="Times New Roman" pitchFamily="18" charset="0"/>
              </a:rPr>
              <a:t> </a:t>
            </a:r>
            <a:r>
              <a:rPr lang="ru-RU" sz="2300" b="1" i="1" dirty="0" smtClean="0">
                <a:latin typeface="Times New Roman" pitchFamily="18" charset="0"/>
              </a:rPr>
              <a:t> </a:t>
            </a:r>
            <a:r>
              <a:rPr lang="ru-RU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Заявление;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Документ</a:t>
            </a:r>
            <a:r>
              <a: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удостоверяющий личность (паспорт</a:t>
            </a:r>
            <a:r>
              <a:rPr lang="ru-RU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);</a:t>
            </a:r>
            <a:endParaRPr lang="ru-RU" sz="2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Документ </a:t>
            </a:r>
            <a:r>
              <a: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государственного образца о среднем (полном) общем или среднем профессиональном </a:t>
            </a:r>
            <a:r>
              <a:rPr lang="ru-RU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образовании; </a:t>
            </a:r>
            <a:endParaRPr lang="ru-RU" sz="2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 фотографии </a:t>
            </a:r>
            <a:r>
              <a: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(3х4 см</a:t>
            </a:r>
            <a:r>
              <a:rPr lang="ru-RU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.);</a:t>
            </a:r>
            <a:endParaRPr lang="ru-RU" sz="2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Медицинская </a:t>
            </a:r>
            <a:r>
              <a: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справка </a:t>
            </a:r>
            <a:r>
              <a:rPr lang="en-US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№ 086-У;</a:t>
            </a:r>
            <a:endParaRPr lang="ru-RU" sz="2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Военный </a:t>
            </a:r>
            <a:r>
              <a: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билет или приписное свидетельство  (для юношей</a:t>
            </a:r>
            <a:r>
              <a:rPr lang="ru-RU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Документы, дающие право на льготное поступление и получение дополнительных баллов за личные достижения.</a:t>
            </a:r>
            <a:endParaRPr lang="ru-RU" sz="2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5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5000"/>
            </a:pPr>
            <a:endParaRPr lang="ru-RU" sz="3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8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6" descr="Стилеобразующий элемент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2632"/>
            <a:ext cx="91440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Рисунок 5" descr="Лого горизонт.png"/>
          <p:cNvPicPr>
            <a:picLocks noChangeAspect="1"/>
          </p:cNvPicPr>
          <p:nvPr/>
        </p:nvPicPr>
        <p:blipFill>
          <a:blip r:embed="rId3"/>
          <a:srcRect b="39999"/>
          <a:stretch>
            <a:fillRect/>
          </a:stretch>
        </p:blipFill>
        <p:spPr bwMode="auto">
          <a:xfrm>
            <a:off x="395536" y="332656"/>
            <a:ext cx="2283619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Содержимое 2"/>
          <p:cNvSpPr txBox="1">
            <a:spLocks/>
          </p:cNvSpPr>
          <p:nvPr/>
        </p:nvSpPr>
        <p:spPr bwMode="auto">
          <a:xfrm>
            <a:off x="827584" y="908720"/>
            <a:ext cx="763284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</a:rPr>
              <a:t>Сроки подачи документов</a:t>
            </a:r>
          </a:p>
          <a:p>
            <a:pPr algn="ctr">
              <a:lnSpc>
                <a:spcPct val="150000"/>
              </a:lnSpc>
            </a:pPr>
            <a:endParaRPr lang="ru-RU" sz="1000" u="sng" dirty="0">
              <a:latin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u="sng" dirty="0">
                <a:latin typeface="Times New Roman" pitchFamily="18" charset="0"/>
              </a:rPr>
              <a:t>ОЧНАЯ ФОРМА ОБУЧЕНИЯ</a:t>
            </a:r>
          </a:p>
          <a:p>
            <a:pPr algn="ctr"/>
            <a:endParaRPr lang="ru-RU" b="1" dirty="0" smtClean="0">
              <a:latin typeface="Times New Roman" pitchFamily="18" charset="0"/>
            </a:endParaRPr>
          </a:p>
          <a:p>
            <a:pPr algn="ctr"/>
            <a:r>
              <a:rPr lang="ru-RU" b="1" dirty="0" err="1" smtClean="0">
                <a:latin typeface="Times New Roman" pitchFamily="18" charset="0"/>
              </a:rPr>
              <a:t>Бакалавриат</a:t>
            </a:r>
            <a:endParaRPr lang="ru-RU" dirty="0">
              <a:latin typeface="Times New Roman" pitchFamily="18" charset="0"/>
            </a:endParaRPr>
          </a:p>
          <a:p>
            <a:pPr marL="257175" indent="-257175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b="1" dirty="0">
                <a:latin typeface="Times New Roman" pitchFamily="18" charset="0"/>
              </a:rPr>
              <a:t>с 20 июня по 10 июля </a:t>
            </a:r>
            <a:r>
              <a:rPr lang="ru-RU" dirty="0" smtClean="0">
                <a:latin typeface="Times New Roman" pitchFamily="18" charset="0"/>
              </a:rPr>
              <a:t>(Физическая </a:t>
            </a:r>
            <a:r>
              <a:rPr lang="ru-RU" dirty="0">
                <a:latin typeface="Times New Roman" pitchFamily="18" charset="0"/>
              </a:rPr>
              <a:t>культура, </a:t>
            </a:r>
            <a:r>
              <a:rPr lang="ru-RU" dirty="0" smtClean="0">
                <a:latin typeface="Times New Roman" pitchFamily="18" charset="0"/>
              </a:rPr>
              <a:t>Адаптивная </a:t>
            </a:r>
            <a:r>
              <a:rPr lang="ru-RU" dirty="0">
                <a:latin typeface="Times New Roman" pitchFamily="18" charset="0"/>
              </a:rPr>
              <a:t>физическая культура, </a:t>
            </a:r>
            <a:r>
              <a:rPr lang="ru-RU" dirty="0" smtClean="0">
                <a:latin typeface="Times New Roman" pitchFamily="18" charset="0"/>
              </a:rPr>
              <a:t>Рекреация </a:t>
            </a:r>
            <a:r>
              <a:rPr lang="ru-RU" dirty="0">
                <a:latin typeface="Times New Roman" pitchFamily="18" charset="0"/>
              </a:rPr>
              <a:t>и спортивно-оздоровительный </a:t>
            </a:r>
            <a:r>
              <a:rPr lang="ru-RU" dirty="0" smtClean="0">
                <a:latin typeface="Times New Roman" pitchFamily="18" charset="0"/>
              </a:rPr>
              <a:t>туризм; лица, имеющие НПО/СПО)</a:t>
            </a:r>
            <a:endParaRPr lang="ru-RU" dirty="0">
              <a:latin typeface="Times New Roman" pitchFamily="18" charset="0"/>
            </a:endParaRPr>
          </a:p>
          <a:p>
            <a:pPr marL="257175" indent="-257175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b="1" dirty="0">
                <a:latin typeface="Times New Roman" pitchFamily="18" charset="0"/>
              </a:rPr>
              <a:t>с 20 июня по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</a:rPr>
              <a:t>26 июля </a:t>
            </a:r>
            <a:r>
              <a:rPr lang="ru-RU" dirty="0" smtClean="0">
                <a:latin typeface="Times New Roman" pitchFamily="18" charset="0"/>
              </a:rPr>
              <a:t>(Сервис</a:t>
            </a:r>
            <a:r>
              <a:rPr lang="ru-RU" dirty="0">
                <a:latin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</a:rPr>
              <a:t>Туризм</a:t>
            </a:r>
            <a:r>
              <a:rPr lang="ru-RU" dirty="0">
                <a:latin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</a:rPr>
              <a:t>Гостиничное </a:t>
            </a:r>
            <a:r>
              <a:rPr lang="ru-RU" dirty="0">
                <a:latin typeface="Times New Roman" pitchFamily="18" charset="0"/>
              </a:rPr>
              <a:t>дело, </a:t>
            </a:r>
            <a:r>
              <a:rPr lang="ru-RU" dirty="0" smtClean="0">
                <a:latin typeface="Times New Roman" pitchFamily="18" charset="0"/>
              </a:rPr>
              <a:t>Менеджмент</a:t>
            </a:r>
            <a:r>
              <a:rPr lang="ru-RU" dirty="0">
                <a:latin typeface="Times New Roman" pitchFamily="18" charset="0"/>
              </a:rPr>
              <a:t>)</a:t>
            </a:r>
            <a:endParaRPr lang="ru-RU" b="1" dirty="0">
              <a:latin typeface="Times New Roman" pitchFamily="18" charset="0"/>
            </a:endParaRPr>
          </a:p>
          <a:p>
            <a:pPr algn="ctr"/>
            <a:r>
              <a:rPr lang="ru-RU" u="sng" dirty="0" smtClean="0">
                <a:latin typeface="Times New Roman" pitchFamily="18" charset="0"/>
              </a:rPr>
              <a:t>ЗАОЧНАЯ </a:t>
            </a:r>
            <a:r>
              <a:rPr lang="ru-RU" u="sng" dirty="0">
                <a:latin typeface="Times New Roman" pitchFamily="18" charset="0"/>
              </a:rPr>
              <a:t>ФОРМА ОБУЧЕНИЯ </a:t>
            </a:r>
          </a:p>
          <a:p>
            <a:pPr algn="ctr"/>
            <a:r>
              <a:rPr lang="ru-RU" b="1" dirty="0" err="1">
                <a:latin typeface="Times New Roman" pitchFamily="18" charset="0"/>
              </a:rPr>
              <a:t>Бакалавриат</a:t>
            </a:r>
            <a:endParaRPr lang="ru-RU" dirty="0">
              <a:latin typeface="Times New Roman" pitchFamily="18" charset="0"/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ru-RU" sz="2000" b="1" dirty="0">
                <a:latin typeface="Times New Roman" pitchFamily="18" charset="0"/>
              </a:rPr>
              <a:t>с 20 июня по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</a:rPr>
              <a:t>10 июля</a:t>
            </a:r>
            <a:r>
              <a:rPr lang="ru-RU" sz="2000" dirty="0">
                <a:latin typeface="Times New Roman" pitchFamily="18" charset="0"/>
              </a:rPr>
              <a:t> </a:t>
            </a:r>
          </a:p>
          <a:p>
            <a:pPr algn="ctr"/>
            <a:endParaRPr lang="ru-RU" b="1" dirty="0">
              <a:latin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</a:rPr>
              <a:t>Магистратура </a:t>
            </a:r>
            <a:endParaRPr lang="ru-RU" b="1" dirty="0" smtClean="0">
              <a:latin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latin typeface="Times New Roman" pitchFamily="18" charset="0"/>
              </a:rPr>
              <a:t>с </a:t>
            </a:r>
            <a:r>
              <a:rPr lang="ru-RU" sz="2000" b="1" dirty="0">
                <a:latin typeface="Times New Roman" pitchFamily="18" charset="0"/>
              </a:rPr>
              <a:t>20 июня по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</a:rPr>
              <a:t>10 августа</a:t>
            </a:r>
            <a:endParaRPr lang="ru-RU" sz="2000" b="1" u="sng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60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6" descr="Стилеобразующий элемент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9550"/>
            <a:ext cx="9144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Рисунок 5" descr="Лого горизонт.png"/>
          <p:cNvPicPr>
            <a:picLocks noChangeAspect="1"/>
          </p:cNvPicPr>
          <p:nvPr/>
        </p:nvPicPr>
        <p:blipFill>
          <a:blip r:embed="rId3"/>
          <a:srcRect b="39999"/>
          <a:stretch>
            <a:fillRect/>
          </a:stretch>
        </p:blipFill>
        <p:spPr bwMode="auto">
          <a:xfrm>
            <a:off x="5671" y="0"/>
            <a:ext cx="3044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Содержимое 2"/>
          <p:cNvSpPr txBox="1">
            <a:spLocks/>
          </p:cNvSpPr>
          <p:nvPr/>
        </p:nvSpPr>
        <p:spPr bwMode="auto">
          <a:xfrm>
            <a:off x="467544" y="514752"/>
            <a:ext cx="84296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5000"/>
            </a:pPr>
            <a:endParaRPr lang="ru-RU" sz="3200" b="1" u="sng" dirty="0" smtClean="0">
              <a:latin typeface="Times New Roman" pitchFamily="18" charset="0"/>
            </a:endParaRPr>
          </a:p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ru-RU" sz="3200" b="1" u="sng" dirty="0" smtClean="0">
                <a:latin typeface="Times New Roman" pitchFamily="18" charset="0"/>
              </a:rPr>
              <a:t>Контакты </a:t>
            </a:r>
            <a:r>
              <a:rPr lang="ru-RU" sz="3200" b="1" u="sng" dirty="0">
                <a:latin typeface="Times New Roman" pitchFamily="18" charset="0"/>
              </a:rPr>
              <a:t>приемной комиссии</a:t>
            </a:r>
            <a:r>
              <a:rPr lang="ru-RU" sz="3200" b="1" dirty="0">
                <a:latin typeface="Times New Roman" pitchFamily="18" charset="0"/>
              </a:rPr>
              <a:t>:</a:t>
            </a:r>
            <a:r>
              <a:rPr lang="ru-RU" sz="3200" b="1" u="sng" dirty="0">
                <a:latin typeface="Times New Roman" pitchFamily="18" charset="0"/>
              </a:rPr>
              <a:t> </a:t>
            </a:r>
          </a:p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5000"/>
            </a:pPr>
            <a:endParaRPr lang="ru-RU" sz="1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Телефоны: 8(843)294-90-90,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8-800-250-50-59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3200" b="1" dirty="0" smtClean="0">
                <a:latin typeface="Times New Roman" pitchFamily="18" charset="0"/>
              </a:rPr>
              <a:t>E-mail</a:t>
            </a:r>
            <a:r>
              <a:rPr lang="en-US" sz="3200" b="1" dirty="0">
                <a:latin typeface="Times New Roman" pitchFamily="18" charset="0"/>
              </a:rPr>
              <a:t>:</a:t>
            </a:r>
            <a:r>
              <a:rPr lang="ru-RU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hlinkClick r:id="rId4"/>
              </a:rPr>
              <a:t>pk@sportacadem.ru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ru-RU" sz="3200" b="1" dirty="0">
                <a:latin typeface="Times New Roman" pitchFamily="18" charset="0"/>
              </a:rPr>
              <a:t>Сайт: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hlinkClick r:id="rId5"/>
              </a:rPr>
              <a:t>www.sportacadem.ru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vkontakte.ru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/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abiturientofsportacadem</a:t>
            </a:r>
            <a:endParaRPr lang="ru-RU" sz="32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Адрес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420010,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г. Казань, </a:t>
            </a:r>
          </a:p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Деревня Универсиады,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35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Блок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(здание Учебно-лабораторного корпуса)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43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6" descr="Стилеобразующий элемент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9550"/>
            <a:ext cx="9144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Рисунок 5" descr="Лого горизонт.png"/>
          <p:cNvPicPr>
            <a:picLocks noChangeAspect="1"/>
          </p:cNvPicPr>
          <p:nvPr/>
        </p:nvPicPr>
        <p:blipFill>
          <a:blip r:embed="rId3"/>
          <a:srcRect b="39999"/>
          <a:stretch>
            <a:fillRect/>
          </a:stretch>
        </p:blipFill>
        <p:spPr bwMode="auto">
          <a:xfrm>
            <a:off x="5671" y="0"/>
            <a:ext cx="3044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Содержимое 2"/>
          <p:cNvSpPr txBox="1">
            <a:spLocks/>
          </p:cNvSpPr>
          <p:nvPr/>
        </p:nvSpPr>
        <p:spPr bwMode="auto">
          <a:xfrm>
            <a:off x="453950" y="515532"/>
            <a:ext cx="84296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ru-RU" sz="3200" b="1" u="sng" dirty="0">
                <a:latin typeface="Times New Roman" pitchFamily="18" charset="0"/>
              </a:rPr>
              <a:t/>
            </a:r>
            <a:br>
              <a:rPr lang="ru-RU" sz="3200" b="1" u="sng" dirty="0">
                <a:latin typeface="Times New Roman" pitchFamily="18" charset="0"/>
              </a:rPr>
            </a:br>
            <a:endParaRPr lang="ru-RU" sz="3200" b="1" u="sng" dirty="0">
              <a:latin typeface="Times New Roman" pitchFamily="18" charset="0"/>
            </a:endParaRPr>
          </a:p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5000"/>
            </a:pPr>
            <a:endParaRPr lang="ru-RU" sz="32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5000"/>
            </a:pPr>
            <a:endParaRPr lang="ru-RU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СПАСИБО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 ВНИМАНИЕ!</a:t>
            </a:r>
            <a:r>
              <a:rPr lang="ru-RU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5000"/>
            </a:pPr>
            <a:endParaRPr lang="ru-RU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5000"/>
            </a:pPr>
            <a:endParaRPr lang="en-US" sz="25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5000"/>
            </a:pPr>
            <a:endParaRPr lang="ru-RU" sz="3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Лого горизонт.png"/>
          <p:cNvPicPr>
            <a:picLocks noChangeAspect="1"/>
          </p:cNvPicPr>
          <p:nvPr/>
        </p:nvPicPr>
        <p:blipFill>
          <a:blip r:embed="rId2"/>
          <a:srcRect b="39999"/>
          <a:stretch>
            <a:fillRect/>
          </a:stretch>
        </p:blipFill>
        <p:spPr bwMode="auto">
          <a:xfrm>
            <a:off x="11088" y="0"/>
            <a:ext cx="3044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6" descr="Стилеобразующий элемент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06" y="3554006"/>
            <a:ext cx="9144000" cy="334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1340768"/>
            <a:ext cx="835292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</a:pPr>
            <a:endParaRPr lang="ru-RU" sz="2400" b="1" dirty="0">
              <a:latin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9160" y="736798"/>
            <a:ext cx="3761652" cy="478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48" y="736798"/>
            <a:ext cx="3600400" cy="495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9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6" descr="Стилеобразующий элемент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9550"/>
            <a:ext cx="9144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Рисунок 5" descr="Лого горизонт.png"/>
          <p:cNvPicPr>
            <a:picLocks noChangeAspect="1"/>
          </p:cNvPicPr>
          <p:nvPr/>
        </p:nvPicPr>
        <p:blipFill>
          <a:blip r:embed="rId3"/>
          <a:srcRect b="39999"/>
          <a:stretch>
            <a:fillRect/>
          </a:stretch>
        </p:blipFill>
        <p:spPr bwMode="auto">
          <a:xfrm>
            <a:off x="5671" y="0"/>
            <a:ext cx="3044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Содержимое 2"/>
          <p:cNvSpPr txBox="1">
            <a:spLocks/>
          </p:cNvSpPr>
          <p:nvPr/>
        </p:nvSpPr>
        <p:spPr bwMode="auto">
          <a:xfrm>
            <a:off x="179512" y="507184"/>
            <a:ext cx="8784976" cy="544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Наши </a:t>
            </a: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преимущества:</a:t>
            </a:r>
          </a:p>
          <a:p>
            <a:pPr marL="457200" indent="-457200"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ru-RU" sz="2400" b="1" u="sng" dirty="0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Бюджетные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места (обучение за счет средств федерального бюджета);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 Возможность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получать стипендию (академическую, социальную, повышенную);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 Отсрочка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от армии (для юношей); 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 Проживание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в современном студенческом кампусе в Деревне Универсиады (комфортабельные комнаты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в общежитии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 Активное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использование дистанционных технологий в образовательном процессе;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 Возможность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заниматься физической культурой и спортом на 7 современных объектах академии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5000"/>
            </a:pPr>
            <a:endParaRPr lang="ru-RU" sz="3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8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6" descr="Стилеобразующий элемент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9550"/>
            <a:ext cx="9144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764704"/>
            <a:ext cx="8856983" cy="565122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БАКАЛАВРИАТ</a:t>
            </a:r>
          </a:p>
          <a:p>
            <a:pPr lvl="0" eaLnBrk="1" hangingPunct="1">
              <a:lnSpc>
                <a:spcPct val="90000"/>
              </a:lnSpc>
              <a:spcBef>
                <a:spcPts val="0"/>
              </a:spcBef>
            </a:pPr>
            <a:r>
              <a:rPr lang="ru-RU" sz="2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Очная </a:t>
            </a:r>
            <a:r>
              <a:rPr lang="ru-RU" sz="2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обучения</a:t>
            </a:r>
          </a:p>
          <a:p>
            <a:pPr marL="457200" indent="-457200" eaLnBrk="1" hangingPunct="1">
              <a:defRPr/>
            </a:pP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Направление подготовки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eaLnBrk="1" hangingPunct="1">
              <a:defRPr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«Физическая культура»</a:t>
            </a:r>
          </a:p>
          <a:p>
            <a:pPr marL="457200" indent="-457200" algn="l" eaLnBrk="1" hangingPunct="1">
              <a:defRPr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Профиль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Спортивная тренировка в избранном виде спорта</a:t>
            </a:r>
          </a:p>
          <a:p>
            <a:pPr marL="457200" indent="-457200" algn="l" eaLnBrk="1" hangingPunct="1">
              <a:defRPr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(340 бюджетных мест)</a:t>
            </a:r>
          </a:p>
          <a:p>
            <a:pPr marL="457200" indent="-457200"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легкая атлетика, лыжный спорт, футбол, мини-футбол, хоккей, волейбол, баскетбол, академическая гребля, гребля на байдарках и каноэ,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борьба (единоборства),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теннис, бадминтон, спортивная гимнастика, художественная гимнастика, плавание, синхронное плавание, фигурное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катание, академический рок-н-ролл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609600" indent="-609600"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ВСТУПИТЕЛЬНЫЕ ИСПЫТАНИЯ: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l" eaLnBrk="1" hangingPunct="1">
              <a:buFontTx/>
              <a:buAutoNum type="arabicPeriod"/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 язык (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ЕГЭ, минимум - 36 баллов)</a:t>
            </a:r>
            <a:endParaRPr lang="ru-RU" sz="2400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algn="l" eaLnBrk="1" hangingPunct="1">
              <a:buFontTx/>
              <a:buAutoNum type="arabicPeriod"/>
              <a:defRPr/>
            </a:pP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Биология (ЕГЭ, минимум 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- 36 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баллов)</a:t>
            </a:r>
          </a:p>
          <a:p>
            <a:pPr marL="609600" indent="-609600" algn="just">
              <a:buFontTx/>
              <a:buAutoNum type="arabicPeriod"/>
              <a:defRPr/>
            </a:pP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 культура (общая физическая подготовка (практическое 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тестирование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9459" name="Рисунок 5" descr="Лого горизонт.png"/>
          <p:cNvPicPr>
            <a:picLocks noChangeAspect="1"/>
          </p:cNvPicPr>
          <p:nvPr/>
        </p:nvPicPr>
        <p:blipFill>
          <a:blip r:embed="rId3"/>
          <a:srcRect b="39999"/>
          <a:stretch>
            <a:fillRect/>
          </a:stretch>
        </p:blipFill>
        <p:spPr bwMode="auto">
          <a:xfrm>
            <a:off x="5671" y="134"/>
            <a:ext cx="3044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802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Лого горизонт.png"/>
          <p:cNvPicPr>
            <a:picLocks noChangeAspect="1"/>
          </p:cNvPicPr>
          <p:nvPr/>
        </p:nvPicPr>
        <p:blipFill>
          <a:blip r:embed="rId2"/>
          <a:srcRect b="39999"/>
          <a:stretch>
            <a:fillRect/>
          </a:stretch>
        </p:blipFill>
        <p:spPr bwMode="auto">
          <a:xfrm>
            <a:off x="1887" y="-24968"/>
            <a:ext cx="3044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6" descr="Стилеобразующий элемент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49550"/>
            <a:ext cx="9144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973882"/>
            <a:ext cx="8784976" cy="496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Направление подготовки</a:t>
            </a:r>
            <a:r>
              <a:rPr lang="ru-RU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lvl="0" indent="-4572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«Физическая культура»</a:t>
            </a:r>
            <a:endParaRPr lang="ru-RU" sz="32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7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Профили:</a:t>
            </a:r>
          </a:p>
          <a:p>
            <a:pPr marL="457200" lvl="0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Спортивный менеджмент (25 </a:t>
            </a:r>
            <a:r>
              <a:rPr lang="ru-RU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бюдж.мест</a:t>
            </a:r>
            <a:r>
              <a:rPr lang="ru-RU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457200" lvl="0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Физкультурное образование (25 </a:t>
            </a:r>
            <a:r>
              <a:rPr lang="ru-RU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бюдж.мест</a:t>
            </a:r>
            <a:r>
              <a:rPr lang="ru-RU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32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ВСТУПИТЕЛЬНЫЕ ИСПЫТАНИЯ:</a:t>
            </a:r>
          </a:p>
          <a:p>
            <a:pPr marL="609600" indent="-609600">
              <a:spcBef>
                <a:spcPts val="0"/>
              </a:spcBef>
              <a:buFontTx/>
              <a:buAutoNum type="arabicPeriod"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язык (</a:t>
            </a: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ЕГЭ, </a:t>
            </a: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минимум - 36 баллов</a:t>
            </a: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spcBef>
                <a:spcPts val="0"/>
              </a:spcBef>
              <a:buFontTx/>
              <a:buAutoNum type="arabicPeriod"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Биология </a:t>
            </a: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ЕГЭ, </a:t>
            </a: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минимум - 36 баллов</a:t>
            </a: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algn="just" eaLnBrk="0" hangingPunct="0">
              <a:lnSpc>
                <a:spcPct val="12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ru-RU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 культура (общая физическая подготовка (практическое тестирование</a:t>
            </a:r>
            <a:r>
              <a:rPr lang="ru-RU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i="1" dirty="0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4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6" descr="Стилеобразующий элемент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9550"/>
            <a:ext cx="9144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1" y="1143000"/>
            <a:ext cx="8606730" cy="5166319"/>
          </a:xfrm>
        </p:spPr>
        <p:txBody>
          <a:bodyPr>
            <a:normAutofit fontScale="92500" lnSpcReduction="20000"/>
          </a:bodyPr>
          <a:lstStyle/>
          <a:p>
            <a:pPr marL="457200" indent="-457200" eaLnBrk="1" hangingPunct="1">
              <a:lnSpc>
                <a:spcPct val="90000"/>
              </a:lnSpc>
              <a:defRPr/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Направление подготовки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ru-RU" sz="1200" b="1" i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514350" indent="-514350" algn="just" eaLnBrk="1" hangingPunct="1">
              <a:lnSpc>
                <a:spcPct val="90000"/>
              </a:lnSpc>
              <a:buAutoNum type="arabicPeriod"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>«Рекреация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</a:rPr>
              <a:t>и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>спортивно-оздоровительный туризм» (25 бюджетных мест)</a:t>
            </a:r>
          </a:p>
          <a:p>
            <a:pPr marL="514350" indent="-514350" algn="just" eaLnBrk="1" hangingPunct="1">
              <a:lnSpc>
                <a:spcPct val="90000"/>
              </a:lnSpc>
              <a:buAutoNum type="arabicPeriod"/>
            </a:pPr>
            <a:endParaRPr lang="ru-RU" b="1" i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514350" indent="-514350" algn="just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«Физическая культура для лиц с отклонениями в состоянии здоровья (адаптивная физическая культура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)»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</a:rPr>
              <a:t>(25 бюджетных мест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>)</a:t>
            </a:r>
            <a:endParaRPr lang="ru-RU" b="1" i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ВСТУПИТЕЛЬНЫЕ ИСПЫТАНИЯ:</a:t>
            </a:r>
            <a:endParaRPr lang="ru-RU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 eaLnBrk="1" hangingPunct="1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ru-RU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 язык (</a:t>
            </a:r>
            <a:r>
              <a:rPr lang="ru-RU" sz="2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ЕГЭ, 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минимум - 36 баллов</a:t>
            </a:r>
            <a:r>
              <a:rPr lang="ru-RU" sz="2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600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 eaLnBrk="1" hangingPunct="1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ru-RU" sz="2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Биология </a:t>
            </a:r>
            <a:r>
              <a:rPr lang="ru-RU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ЕГЭ, 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минимум - 36 баллов</a:t>
            </a:r>
            <a:r>
              <a:rPr lang="ru-RU" sz="2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600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algn="just">
              <a:lnSpc>
                <a:spcPct val="120000"/>
              </a:lnSpc>
              <a:buFontTx/>
              <a:buAutoNum type="arabicPeriod"/>
              <a:defRPr/>
            </a:pPr>
            <a:r>
              <a:rPr lang="ru-RU" sz="2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 культура (общая физическая подготовка (практическое тестирование</a:t>
            </a:r>
            <a:r>
              <a:rPr lang="ru-RU" sz="2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600" i="1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marL="457200" indent="-457200" algn="l" eaLnBrk="1" hangingPunct="1">
              <a:lnSpc>
                <a:spcPct val="90000"/>
              </a:lnSpc>
              <a:defRPr/>
            </a:pPr>
            <a:endParaRPr lang="ru-RU" i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9459" name="Рисунок 5" descr="Лого горизонт.png"/>
          <p:cNvPicPr>
            <a:picLocks noChangeAspect="1"/>
          </p:cNvPicPr>
          <p:nvPr/>
        </p:nvPicPr>
        <p:blipFill>
          <a:blip r:embed="rId3"/>
          <a:srcRect b="39999"/>
          <a:stretch>
            <a:fillRect/>
          </a:stretch>
        </p:blipFill>
        <p:spPr bwMode="auto">
          <a:xfrm>
            <a:off x="0" y="17719"/>
            <a:ext cx="3044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803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Лого горизонт.png"/>
          <p:cNvPicPr>
            <a:picLocks noChangeAspect="1"/>
          </p:cNvPicPr>
          <p:nvPr/>
        </p:nvPicPr>
        <p:blipFill>
          <a:blip r:embed="rId2"/>
          <a:srcRect b="39999"/>
          <a:stretch>
            <a:fillRect/>
          </a:stretch>
        </p:blipFill>
        <p:spPr bwMode="auto">
          <a:xfrm>
            <a:off x="15688" y="0"/>
            <a:ext cx="3044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6" descr="Стилеобразующий элемент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49550"/>
            <a:ext cx="9144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764704"/>
            <a:ext cx="8856983" cy="525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БАКАЛАВРИАТ</a:t>
            </a:r>
          </a:p>
          <a:p>
            <a:pPr marL="457200" lvl="0" indent="-4572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Заочная форма </a:t>
            </a:r>
            <a:r>
              <a:rPr lang="ru-RU" sz="3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обучения</a:t>
            </a:r>
          </a:p>
          <a:p>
            <a:pPr marL="457200" lvl="0" indent="-457200"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Направления подготовки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Физическая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культура ( 50 бюджетных мест)</a:t>
            </a:r>
            <a:endParaRPr lang="ru-RU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Физическая культура для лиц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отклонениями 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состоянии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здоровья (адаптивная 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физическая культура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(10 </a:t>
            </a:r>
            <a:r>
              <a:rPr lang="ru-RU" sz="24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бюдж.мест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ВСТУПИТЕЛЬНЫЕ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ИСПЫТАНИЯ:</a:t>
            </a:r>
          </a:p>
          <a:p>
            <a:pPr marL="609600" indent="-609600" algn="just" eaLnBrk="1" hangingPunct="1">
              <a:spcBef>
                <a:spcPts val="0"/>
              </a:spcBef>
              <a:buFontTx/>
              <a:buAutoNum type="arabicPeriod"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 язык (ЕГЭ / письменное тестирование)</a:t>
            </a:r>
          </a:p>
          <a:p>
            <a:pPr marL="609600" indent="-609600" algn="just" eaLnBrk="1" hangingPunct="1">
              <a:spcBef>
                <a:spcPts val="0"/>
              </a:spcBef>
              <a:buFontTx/>
              <a:buAutoNum type="arabicPeriod"/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Биология (ЕГЭ / письменное тестирование</a:t>
            </a: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algn="just" eaLnBrk="0" hangingPunct="0">
              <a:lnSpc>
                <a:spcPct val="12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ru-RU" sz="2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 культура (общая физическая подготовка (практическое тестирование</a:t>
            </a:r>
            <a:r>
              <a:rPr lang="ru-RU" sz="2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600" i="1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96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6" descr="Стилеобразующий элемент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9550"/>
            <a:ext cx="9144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874970"/>
            <a:ext cx="8856983" cy="5434350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90000"/>
              </a:lnSpc>
              <a:defRPr/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Экзамен по Физической культуре </a:t>
            </a:r>
          </a:p>
          <a:p>
            <a:pPr marL="457200" indent="-457200" eaLnBrk="1" hangingPunct="1">
              <a:lnSpc>
                <a:spcPct val="90000"/>
              </a:lnSpc>
              <a:defRPr/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(Общая физическая подготовка)</a:t>
            </a:r>
          </a:p>
          <a:p>
            <a:pPr marL="457200" indent="-457200" eaLnBrk="1" hangingPunct="1">
              <a:lnSpc>
                <a:spcPct val="90000"/>
              </a:lnSpc>
              <a:defRPr/>
            </a:pPr>
            <a:endParaRPr lang="ru-RU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eaLnBrk="1" hangingPunct="1">
              <a:lnSpc>
                <a:spcPct val="90000"/>
              </a:lnSpc>
              <a:buAutoNum type="arabicPeriod"/>
              <a:defRPr/>
            </a:pP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Прыжок 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длину с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места; </a:t>
            </a:r>
          </a:p>
          <a:p>
            <a:pPr marL="514350" indent="-514350" algn="just" eaLnBrk="1" hangingPunct="1">
              <a:lnSpc>
                <a:spcPct val="90000"/>
              </a:lnSpc>
              <a:buAutoNum type="arabicPeriod"/>
              <a:defRPr/>
            </a:pP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м;</a:t>
            </a:r>
          </a:p>
          <a:p>
            <a:pPr marL="514350" indent="-514350" algn="just" eaLnBrk="1" hangingPunct="1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 500 м (девушки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1000 м (юноши);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 eaLnBrk="1" hangingPunct="1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Отжимания (девушки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Подтягивание 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перекладине(юноши);</a:t>
            </a:r>
          </a:p>
          <a:p>
            <a:pPr marL="538163" indent="-538163" algn="just" eaLnBrk="1" hangingPunct="1">
              <a:lnSpc>
                <a:spcPct val="90000"/>
              </a:lnSpc>
              <a:buFont typeface="+mj-lt"/>
              <a:buAutoNum type="arabicPeriod" startAt="5"/>
              <a:defRPr/>
            </a:pP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Наклон 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вперед из положения стоя</a:t>
            </a:r>
            <a:endParaRPr lang="ru-RU" sz="3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1200" b="1" i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9459" name="Рисунок 5" descr="Лого горизонт.png"/>
          <p:cNvPicPr>
            <a:picLocks noChangeAspect="1"/>
          </p:cNvPicPr>
          <p:nvPr/>
        </p:nvPicPr>
        <p:blipFill>
          <a:blip r:embed="rId3"/>
          <a:srcRect b="39999"/>
          <a:stretch>
            <a:fillRect/>
          </a:stretch>
        </p:blipFill>
        <p:spPr bwMode="auto">
          <a:xfrm>
            <a:off x="0" y="17719"/>
            <a:ext cx="3044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605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6" descr="Стилеобразующий элемент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9550"/>
            <a:ext cx="9144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23850" y="1124743"/>
            <a:ext cx="8568630" cy="4320481"/>
          </a:xfrm>
        </p:spPr>
        <p:txBody>
          <a:bodyPr>
            <a:normAutofit fontScale="77500" lnSpcReduction="20000"/>
          </a:bodyPr>
          <a:lstStyle/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БАКАЛАВРИАТ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None/>
            </a:pPr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Очная </a:t>
            </a:r>
            <a:r>
              <a:rPr lang="ru-RU" sz="3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обучения</a:t>
            </a:r>
          </a:p>
          <a:p>
            <a:pPr marL="457200" indent="-45720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31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Направления подготовки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Сервис (15 бюджетных мест)</a:t>
            </a:r>
            <a:endParaRPr lang="ru-RU" sz="3800" b="1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Менеджмент (25 коммерческих мест)</a:t>
            </a:r>
            <a:endParaRPr lang="ru-RU" sz="3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ВСТУПИТЕЛЬНЫЕ ИСПЫТАНИЯ:</a:t>
            </a:r>
          </a:p>
          <a:p>
            <a:pPr marL="457200" indent="-4572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 язык (ЕГЭ, </a:t>
            </a:r>
            <a:r>
              <a:rPr lang="ru-RU" sz="3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минимум - 36 баллов</a:t>
            </a:r>
            <a:r>
              <a:rPr lang="ru-RU" sz="3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3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Математика (ЕГЭ, </a:t>
            </a:r>
            <a:r>
              <a:rPr lang="ru-RU" sz="3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минимум - </a:t>
            </a:r>
            <a:r>
              <a:rPr lang="ru-RU" sz="3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sz="3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баллов</a:t>
            </a:r>
            <a:r>
              <a:rPr lang="ru-RU" sz="3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3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Обществознание (ЕГЭ, </a:t>
            </a:r>
            <a:r>
              <a:rPr lang="ru-RU" sz="3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минимум - </a:t>
            </a:r>
            <a:r>
              <a:rPr lang="ru-RU" sz="3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42 балла)</a:t>
            </a:r>
            <a:endParaRPr lang="ru-RU" sz="3800" i="1" dirty="0" smtClean="0"/>
          </a:p>
        </p:txBody>
      </p:sp>
      <p:pic>
        <p:nvPicPr>
          <p:cNvPr id="21507" name="Рисунок 5" descr="Лого горизонт.png"/>
          <p:cNvPicPr>
            <a:picLocks noChangeAspect="1"/>
          </p:cNvPicPr>
          <p:nvPr/>
        </p:nvPicPr>
        <p:blipFill>
          <a:blip r:embed="rId3"/>
          <a:srcRect b="39999"/>
          <a:stretch>
            <a:fillRect/>
          </a:stretch>
        </p:blipFill>
        <p:spPr bwMode="auto">
          <a:xfrm>
            <a:off x="13238" y="34942"/>
            <a:ext cx="3044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852</Words>
  <Application>Microsoft Office PowerPoint</Application>
  <PresentationFormat>Экран (4:3)</PresentationFormat>
  <Paragraphs>144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Тема Office</vt:lpstr>
      <vt:lpstr>Федеральное государственное бюджетное образовательное учреждение   высшего образования  «ПОВОЛЖСКАЯ ГОСУДАРСТВЕННАЯ АКАДЕМИЯ ФИЗИЧЕСКОЙ КУЛЬТУРЫ, СПОРТА И ТУРИЗМА»  (ФГБОУ ВО «Поволжская ГАФКСиТ»)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Учет индивидуальных достижений при поступлении по программам бакалавриата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Приемная Комиссия8</cp:lastModifiedBy>
  <cp:revision>117</cp:revision>
  <dcterms:created xsi:type="dcterms:W3CDTF">2011-05-19T12:36:12Z</dcterms:created>
  <dcterms:modified xsi:type="dcterms:W3CDTF">2016-03-01T09:02:59Z</dcterms:modified>
</cp:coreProperties>
</file>